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5E2D5"/>
    <a:srgbClr val="BCA5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BF71-38B7-8642-BFCE-EDAE9BD0CBAF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025CB-9D18-264E-A945-2D020344C9DA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FB6C-7E96-8F41-8872-189CA1C59F84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81CDE-9BE7-C544-8ACB-7077DFC4270F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BA285-9698-1B45-8319-D90A8C63F150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CD42-43FF-B740-998F-DCC3802C4CE3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0FFBD-2EE4-8547-BBAE-A1AC91C8D77E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A2352-D7AC-F242-9256-A4477BCBF354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FC6A-9AE6-404D-9FDD-168B477B9C90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FCDFD-B4CF-A241-8D71-E814B10BEAF4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26A7B589-FD4B-7E46-869A-CBADC5FC564E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A92E-5FF9-8143-81B3-CCB531513398}" type="datetimeFigureOut">
              <a:rPr lang="en-US" dirty="0"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 smtClean="0"/>
              <a:t>網頁設計</a:t>
            </a:r>
            <a:r>
              <a:rPr lang="en-US" altLang="zh-TW" sz="6000" dirty="0" smtClean="0"/>
              <a:t>W7-1</a:t>
            </a:r>
            <a:endParaRPr lang="zh-TW" altLang="en-US" sz="6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106360127 </a:t>
            </a:r>
            <a:r>
              <a:rPr lang="zh-TW" altLang="en-US" dirty="0" smtClean="0"/>
              <a:t>電子三甲 童筠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31550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730" y="86264"/>
            <a:ext cx="4610232" cy="5994504"/>
          </a:xfrm>
          <a:prstGeom prst="rect">
            <a:avLst/>
          </a:prstGeom>
        </p:spPr>
      </p:pic>
      <p:sp>
        <p:nvSpPr>
          <p:cNvPr id="34" name="Shape 702"/>
          <p:cNvSpPr txBox="1">
            <a:spLocks/>
          </p:cNvSpPr>
          <p:nvPr/>
        </p:nvSpPr>
        <p:spPr>
          <a:xfrm>
            <a:off x="3945147" y="3921020"/>
            <a:ext cx="3792747" cy="1729281"/>
          </a:xfrm>
          <a:prstGeom prst="rect">
            <a:avLst/>
          </a:prstGeom>
          <a:solidFill>
            <a:schemeClr val="accent1">
              <a:lumMod val="20000"/>
              <a:lumOff val="80000"/>
              <a:alpha val="58039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sp>
        <p:nvSpPr>
          <p:cNvPr id="23" name="Shape 702"/>
          <p:cNvSpPr txBox="1">
            <a:spLocks/>
          </p:cNvSpPr>
          <p:nvPr/>
        </p:nvSpPr>
        <p:spPr>
          <a:xfrm>
            <a:off x="3545455" y="2727698"/>
            <a:ext cx="4597881" cy="1059298"/>
          </a:xfrm>
          <a:prstGeom prst="rect">
            <a:avLst/>
          </a:prstGeom>
          <a:solidFill>
            <a:schemeClr val="accent2">
              <a:lumMod val="60000"/>
              <a:lumOff val="40000"/>
              <a:alpha val="58039"/>
            </a:schemeClr>
          </a:solidFill>
          <a:ln w="12700">
            <a:solidFill>
              <a:schemeClr val="accent2">
                <a:lumMod val="20000"/>
                <a:lumOff val="80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sp>
        <p:nvSpPr>
          <p:cNvPr id="24" name="矩形 23"/>
          <p:cNvSpPr/>
          <p:nvPr/>
        </p:nvSpPr>
        <p:spPr>
          <a:xfrm>
            <a:off x="8741880" y="3111229"/>
            <a:ext cx="98616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搜尋資</a:t>
            </a:r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訊</a:t>
            </a:r>
          </a:p>
        </p:txBody>
      </p:sp>
      <p:cxnSp>
        <p:nvCxnSpPr>
          <p:cNvPr id="25" name="直線接點 24"/>
          <p:cNvCxnSpPr/>
          <p:nvPr/>
        </p:nvCxnSpPr>
        <p:spPr>
          <a:xfrm flipH="1">
            <a:off x="7626811" y="3240093"/>
            <a:ext cx="114032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矩形 25"/>
          <p:cNvSpPr/>
          <p:nvPr/>
        </p:nvSpPr>
        <p:spPr>
          <a:xfrm>
            <a:off x="8782135" y="296143"/>
            <a:ext cx="1186543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主要導覽列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sp>
        <p:nvSpPr>
          <p:cNvPr id="28" name="Shape 702"/>
          <p:cNvSpPr txBox="1">
            <a:spLocks/>
          </p:cNvSpPr>
          <p:nvPr/>
        </p:nvSpPr>
        <p:spPr>
          <a:xfrm>
            <a:off x="4267199" y="559594"/>
            <a:ext cx="3237782" cy="2140474"/>
          </a:xfrm>
          <a:prstGeom prst="rect">
            <a:avLst/>
          </a:prstGeom>
          <a:solidFill>
            <a:schemeClr val="accent1">
              <a:lumMod val="20000"/>
              <a:lumOff val="80000"/>
              <a:alpha val="58039"/>
            </a:schemeClr>
          </a:solidFill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grpSp>
        <p:nvGrpSpPr>
          <p:cNvPr id="10" name="群組 9"/>
          <p:cNvGrpSpPr/>
          <p:nvPr/>
        </p:nvGrpSpPr>
        <p:grpSpPr>
          <a:xfrm>
            <a:off x="3946238" y="3311662"/>
            <a:ext cx="217444" cy="230832"/>
            <a:chOff x="5391033" y="2746022"/>
            <a:chExt cx="265764" cy="284557"/>
          </a:xfrm>
        </p:grpSpPr>
        <p:sp>
          <p:nvSpPr>
            <p:cNvPr id="11" name="橢圓 10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5391033" y="2746022"/>
              <a:ext cx="191959" cy="2845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29" name="Shape 702"/>
          <p:cNvSpPr txBox="1">
            <a:spLocks/>
          </p:cNvSpPr>
          <p:nvPr/>
        </p:nvSpPr>
        <p:spPr>
          <a:xfrm>
            <a:off x="3542582" y="76512"/>
            <a:ext cx="4609380" cy="475578"/>
          </a:xfrm>
          <a:prstGeom prst="rect">
            <a:avLst/>
          </a:prstGeom>
          <a:solidFill>
            <a:srgbClr val="FFFF00">
              <a:alpha val="58039"/>
            </a:srgbClr>
          </a:solidFill>
          <a:ln w="12700">
            <a:solidFill>
              <a:schemeClr val="accent2">
                <a:lumMod val="20000"/>
                <a:lumOff val="80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77500" lnSpcReduction="20000"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grpSp>
        <p:nvGrpSpPr>
          <p:cNvPr id="7" name="群組 6"/>
          <p:cNvGrpSpPr/>
          <p:nvPr/>
        </p:nvGrpSpPr>
        <p:grpSpPr>
          <a:xfrm>
            <a:off x="3811092" y="122764"/>
            <a:ext cx="217444" cy="230832"/>
            <a:chOff x="5391033" y="2746022"/>
            <a:chExt cx="265764" cy="284557"/>
          </a:xfrm>
        </p:grpSpPr>
        <p:sp>
          <p:nvSpPr>
            <p:cNvPr id="8" name="橢圓 7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5391033" y="2746022"/>
              <a:ext cx="191959" cy="2845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cxnSp>
        <p:nvCxnSpPr>
          <p:cNvPr id="27" name="直線接點 26"/>
          <p:cNvCxnSpPr/>
          <p:nvPr/>
        </p:nvCxnSpPr>
        <p:spPr>
          <a:xfrm flipH="1">
            <a:off x="7589430" y="442259"/>
            <a:ext cx="114032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矩形 29"/>
          <p:cNvSpPr/>
          <p:nvPr/>
        </p:nvSpPr>
        <p:spPr>
          <a:xfrm>
            <a:off x="8563600" y="1837395"/>
            <a:ext cx="98616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主要形象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cxnSp>
        <p:nvCxnSpPr>
          <p:cNvPr id="31" name="直線接點 30"/>
          <p:cNvCxnSpPr/>
          <p:nvPr/>
        </p:nvCxnSpPr>
        <p:spPr>
          <a:xfrm flipH="1">
            <a:off x="7396774" y="2000764"/>
            <a:ext cx="114032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2" name="矩形 31"/>
          <p:cNvSpPr/>
          <p:nvPr/>
        </p:nvSpPr>
        <p:spPr>
          <a:xfrm>
            <a:off x="8813766" y="4977410"/>
            <a:ext cx="98616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其他資訊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cxnSp>
        <p:nvCxnSpPr>
          <p:cNvPr id="33" name="直線接點 32"/>
          <p:cNvCxnSpPr/>
          <p:nvPr/>
        </p:nvCxnSpPr>
        <p:spPr>
          <a:xfrm flipH="1">
            <a:off x="7621061" y="5123526"/>
            <a:ext cx="114032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Shape 702"/>
          <p:cNvSpPr txBox="1">
            <a:spLocks/>
          </p:cNvSpPr>
          <p:nvPr/>
        </p:nvSpPr>
        <p:spPr>
          <a:xfrm>
            <a:off x="3539707" y="5767072"/>
            <a:ext cx="4603629" cy="305924"/>
          </a:xfrm>
          <a:prstGeom prst="rect">
            <a:avLst/>
          </a:prstGeom>
          <a:solidFill>
            <a:srgbClr val="FFFF00">
              <a:alpha val="58039"/>
            </a:srgbClr>
          </a:solidFill>
          <a:ln w="12700">
            <a:solidFill>
              <a:schemeClr val="accent2">
                <a:lumMod val="20000"/>
                <a:lumOff val="80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40000" lnSpcReduction="20000"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grpSp>
        <p:nvGrpSpPr>
          <p:cNvPr id="19" name="群組 18"/>
          <p:cNvGrpSpPr/>
          <p:nvPr/>
        </p:nvGrpSpPr>
        <p:grpSpPr>
          <a:xfrm>
            <a:off x="6611801" y="5744310"/>
            <a:ext cx="217444" cy="230832"/>
            <a:chOff x="5391033" y="2746022"/>
            <a:chExt cx="265764" cy="284557"/>
          </a:xfrm>
        </p:grpSpPr>
        <p:sp>
          <p:nvSpPr>
            <p:cNvPr id="20" name="橢圓 19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391033" y="2746022"/>
              <a:ext cx="191959" cy="2845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3</a:t>
              </a:r>
            </a:p>
          </p:txBody>
        </p:sp>
      </p:grpSp>
      <p:sp>
        <p:nvSpPr>
          <p:cNvPr id="36" name="矩形 35"/>
          <p:cNvSpPr/>
          <p:nvPr/>
        </p:nvSpPr>
        <p:spPr>
          <a:xfrm>
            <a:off x="8554972" y="5762415"/>
            <a:ext cx="98616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功能</a:t>
            </a:r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導覽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cxnSp>
        <p:nvCxnSpPr>
          <p:cNvPr id="37" name="直線接點 36"/>
          <p:cNvCxnSpPr/>
          <p:nvPr/>
        </p:nvCxnSpPr>
        <p:spPr>
          <a:xfrm flipH="1">
            <a:off x="7396773" y="5925784"/>
            <a:ext cx="114032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38" name="群組 37"/>
          <p:cNvGrpSpPr/>
          <p:nvPr/>
        </p:nvGrpSpPr>
        <p:grpSpPr>
          <a:xfrm>
            <a:off x="521553" y="689231"/>
            <a:ext cx="217444" cy="230832"/>
            <a:chOff x="5391033" y="2746022"/>
            <a:chExt cx="265764" cy="284557"/>
          </a:xfrm>
        </p:grpSpPr>
        <p:sp>
          <p:nvSpPr>
            <p:cNvPr id="39" name="橢圓 38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5391033" y="2746022"/>
              <a:ext cx="191959" cy="2845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41" name="群組 40"/>
          <p:cNvGrpSpPr/>
          <p:nvPr/>
        </p:nvGrpSpPr>
        <p:grpSpPr>
          <a:xfrm>
            <a:off x="518677" y="1100423"/>
            <a:ext cx="217444" cy="230832"/>
            <a:chOff x="5391033" y="2746022"/>
            <a:chExt cx="265764" cy="284557"/>
          </a:xfrm>
        </p:grpSpPr>
        <p:sp>
          <p:nvSpPr>
            <p:cNvPr id="42" name="橢圓 41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5391033" y="2746022"/>
              <a:ext cx="191959" cy="2845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47" name="群組 46"/>
          <p:cNvGrpSpPr/>
          <p:nvPr/>
        </p:nvGrpSpPr>
        <p:grpSpPr>
          <a:xfrm>
            <a:off x="527302" y="1488613"/>
            <a:ext cx="217444" cy="230832"/>
            <a:chOff x="5391033" y="2746022"/>
            <a:chExt cx="265764" cy="284557"/>
          </a:xfrm>
        </p:grpSpPr>
        <p:sp>
          <p:nvSpPr>
            <p:cNvPr id="48" name="橢圓 47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5391033" y="2746022"/>
              <a:ext cx="191959" cy="2845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3</a:t>
              </a:r>
            </a:p>
          </p:txBody>
        </p:sp>
      </p:grpSp>
      <p:sp>
        <p:nvSpPr>
          <p:cNvPr id="50" name="矩形 49"/>
          <p:cNvSpPr/>
          <p:nvPr/>
        </p:nvSpPr>
        <p:spPr>
          <a:xfrm>
            <a:off x="868837" y="629697"/>
            <a:ext cx="754309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LOGO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865961" y="1040890"/>
            <a:ext cx="785793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搜尋欄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854459" y="1452082"/>
            <a:ext cx="1386918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相關聯絡資訊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2876662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群組 44"/>
          <p:cNvGrpSpPr/>
          <p:nvPr/>
        </p:nvGrpSpPr>
        <p:grpSpPr>
          <a:xfrm>
            <a:off x="4551569" y="242201"/>
            <a:ext cx="6522202" cy="1763852"/>
            <a:chOff x="4535527" y="370538"/>
            <a:chExt cx="6522202" cy="1763852"/>
          </a:xfrm>
        </p:grpSpPr>
        <p:sp>
          <p:nvSpPr>
            <p:cNvPr id="3" name="矩形 2"/>
            <p:cNvSpPr/>
            <p:nvPr/>
          </p:nvSpPr>
          <p:spPr>
            <a:xfrm>
              <a:off x="4802269" y="370538"/>
              <a:ext cx="585417" cy="3332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566" smtClean="0">
                  <a:solidFill>
                    <a:srgbClr val="000000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色彩</a:t>
              </a:r>
              <a:endPara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  <p:grpSp>
          <p:nvGrpSpPr>
            <p:cNvPr id="4" name="群組 3"/>
            <p:cNvGrpSpPr/>
            <p:nvPr/>
          </p:nvGrpSpPr>
          <p:grpSpPr>
            <a:xfrm>
              <a:off x="4544116" y="409576"/>
              <a:ext cx="255220" cy="255220"/>
              <a:chOff x="5401577" y="2754198"/>
              <a:chExt cx="255220" cy="255220"/>
            </a:xfrm>
          </p:grpSpPr>
          <p:sp>
            <p:nvSpPr>
              <p:cNvPr id="5" name="橢圓 4"/>
              <p:cNvSpPr/>
              <p:nvPr/>
            </p:nvSpPr>
            <p:spPr>
              <a:xfrm>
                <a:off x="5401577" y="2754198"/>
                <a:ext cx="255220" cy="255220"/>
              </a:xfrm>
              <a:prstGeom prst="ellipse">
                <a:avLst/>
              </a:prstGeom>
              <a:solidFill>
                <a:schemeClr val="tx1"/>
              </a:solidFill>
              <a:ln w="25400" cap="flat">
                <a:noFill/>
                <a:prstDash val="solid"/>
                <a:round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TW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5401577" y="2777924"/>
                <a:ext cx="251992" cy="2308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TW" sz="900" dirty="0">
                    <a:solidFill>
                      <a:schemeClr val="bg1"/>
                    </a:solidFill>
                    <a:latin typeface="微軟正黑體"/>
                    <a:ea typeface="微軟正黑體"/>
                    <a:cs typeface="微軟正黑體"/>
                    <a:sym typeface="微軟正黑體"/>
                  </a:rPr>
                  <a:t>1</a:t>
                </a:r>
                <a:endParaRPr lang="zh-TW" altLang="en-US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endParaRPr>
              </a:p>
            </p:txBody>
          </p:sp>
        </p:grpSp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35527" y="766238"/>
              <a:ext cx="2223698" cy="1250830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7915394" y="734057"/>
              <a:ext cx="161190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1200" dirty="0" smtClean="0">
                  <a:solidFill>
                    <a:srgbClr val="000000"/>
                  </a:solidFill>
                  <a:latin typeface="微軟正黑體"/>
                  <a:ea typeface="微軟正黑體"/>
                  <a:cs typeface="微軟正黑體"/>
                </a:rPr>
                <a:t>R:187 G:133 B:91</a:t>
              </a:r>
              <a:endParaRPr lang="zh-TW" altLang="en-US" sz="1200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</a:endParaRPr>
            </a:p>
          </p:txBody>
        </p:sp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44739" y="518110"/>
              <a:ext cx="687555" cy="705414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7003179" y="1319167"/>
              <a:ext cx="4054550" cy="8152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566" dirty="0" smtClean="0">
                  <a:solidFill>
                    <a:srgbClr val="000000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棕色為自然界中最常常看到的色彩，有自信、質樸、忠實的精神意義，能代表著狗狗對主人的忠誠，也具有療癒的功能。</a:t>
              </a:r>
              <a:endPara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41" name="群組 40"/>
          <p:cNvGrpSpPr/>
          <p:nvPr/>
        </p:nvGrpSpPr>
        <p:grpSpPr>
          <a:xfrm>
            <a:off x="4589538" y="2285547"/>
            <a:ext cx="2805873" cy="2273629"/>
            <a:chOff x="5215180" y="3296201"/>
            <a:chExt cx="2805873" cy="2273629"/>
          </a:xfrm>
        </p:grpSpPr>
        <p:sp>
          <p:nvSpPr>
            <p:cNvPr id="11" name="矩形 10"/>
            <p:cNvSpPr/>
            <p:nvPr/>
          </p:nvSpPr>
          <p:spPr>
            <a:xfrm>
              <a:off x="5455751" y="3296201"/>
              <a:ext cx="986167" cy="3332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566" dirty="0">
                  <a:solidFill>
                    <a:srgbClr val="000000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視覺回饋</a:t>
              </a:r>
            </a:p>
          </p:txBody>
        </p:sp>
        <p:grpSp>
          <p:nvGrpSpPr>
            <p:cNvPr id="12" name="群組 11"/>
            <p:cNvGrpSpPr/>
            <p:nvPr/>
          </p:nvGrpSpPr>
          <p:grpSpPr>
            <a:xfrm>
              <a:off x="5215180" y="3334577"/>
              <a:ext cx="255220" cy="255220"/>
              <a:chOff x="5401577" y="2754198"/>
              <a:chExt cx="255220" cy="255220"/>
            </a:xfrm>
          </p:grpSpPr>
          <p:sp>
            <p:nvSpPr>
              <p:cNvPr id="13" name="橢圓 12"/>
              <p:cNvSpPr/>
              <p:nvPr/>
            </p:nvSpPr>
            <p:spPr>
              <a:xfrm>
                <a:off x="5401577" y="2754198"/>
                <a:ext cx="255220" cy="255220"/>
              </a:xfrm>
              <a:prstGeom prst="ellipse">
                <a:avLst/>
              </a:prstGeom>
              <a:solidFill>
                <a:schemeClr val="tx1"/>
              </a:solidFill>
              <a:ln w="25400" cap="flat">
                <a:noFill/>
                <a:prstDash val="solid"/>
                <a:round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TW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"/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5401577" y="2777924"/>
                <a:ext cx="251992" cy="2308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TW" sz="900" dirty="0" smtClean="0">
                    <a:solidFill>
                      <a:schemeClr val="bg1"/>
                    </a:solidFill>
                    <a:latin typeface="微軟正黑體"/>
                    <a:ea typeface="微軟正黑體"/>
                    <a:cs typeface="微軟正黑體"/>
                    <a:sym typeface="微軟正黑體"/>
                  </a:rPr>
                  <a:t>2</a:t>
                </a:r>
                <a:endParaRPr lang="zh-TW" altLang="en-US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endParaRPr>
              </a:p>
            </p:txBody>
          </p:sp>
        </p:grpSp>
        <p:pic>
          <p:nvPicPr>
            <p:cNvPr id="15" name="圖片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99194" y="3854365"/>
              <a:ext cx="580386" cy="541171"/>
            </a:xfrm>
            <a:prstGeom prst="rect">
              <a:avLst/>
            </a:prstGeom>
          </p:spPr>
        </p:pic>
        <p:pic>
          <p:nvPicPr>
            <p:cNvPr id="16" name="圖片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97442" y="4958264"/>
              <a:ext cx="594811" cy="611566"/>
            </a:xfrm>
            <a:prstGeom prst="rect">
              <a:avLst/>
            </a:prstGeom>
          </p:spPr>
        </p:pic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92929" y="4360195"/>
              <a:ext cx="583281" cy="598432"/>
            </a:xfrm>
            <a:prstGeom prst="rect">
              <a:avLst/>
            </a:prstGeom>
          </p:spPr>
        </p:pic>
        <p:grpSp>
          <p:nvGrpSpPr>
            <p:cNvPr id="22" name="群組 21"/>
            <p:cNvGrpSpPr/>
            <p:nvPr/>
          </p:nvGrpSpPr>
          <p:grpSpPr>
            <a:xfrm>
              <a:off x="6400801" y="3882189"/>
              <a:ext cx="1604210" cy="417095"/>
              <a:chOff x="6400801" y="3882189"/>
              <a:chExt cx="1604210" cy="417095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6400801" y="3882189"/>
                <a:ext cx="1524000" cy="417095"/>
              </a:xfrm>
              <a:prstGeom prst="rect">
                <a:avLst/>
              </a:prstGeom>
              <a:solidFill>
                <a:srgbClr val="BCA5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" name="流程圖: 抽選 19"/>
              <p:cNvSpPr/>
              <p:nvPr/>
            </p:nvSpPr>
            <p:spPr>
              <a:xfrm rot="5400000">
                <a:off x="6601325" y="4002509"/>
                <a:ext cx="176465" cy="160420"/>
              </a:xfrm>
              <a:prstGeom prst="flowChartExtra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1" name="文字方塊 20"/>
              <p:cNvSpPr txBox="1"/>
              <p:nvPr/>
            </p:nvSpPr>
            <p:spPr>
              <a:xfrm>
                <a:off x="6785811" y="3882189"/>
                <a:ext cx="1219200" cy="368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dirty="0" smtClean="0">
                    <a:latin typeface="華康流隸體" panose="03000709000000000000" pitchFamily="65" charset="-120"/>
                    <a:ea typeface="華康流隸體" panose="03000709000000000000" pitchFamily="65" charset="-120"/>
                  </a:rPr>
                  <a:t>了解詳情</a:t>
                </a:r>
                <a:endParaRPr lang="zh-TW" altLang="en-US" dirty="0">
                  <a:latin typeface="華康流隸體" panose="03000709000000000000" pitchFamily="65" charset="-120"/>
                  <a:ea typeface="華康流隸體" panose="03000709000000000000" pitchFamily="65" charset="-120"/>
                </a:endParaRPr>
              </a:p>
            </p:txBody>
          </p:sp>
        </p:grpSp>
        <p:grpSp>
          <p:nvGrpSpPr>
            <p:cNvPr id="23" name="群組 22"/>
            <p:cNvGrpSpPr/>
            <p:nvPr/>
          </p:nvGrpSpPr>
          <p:grpSpPr>
            <a:xfrm>
              <a:off x="6392780" y="4467726"/>
              <a:ext cx="1604209" cy="417095"/>
              <a:chOff x="6400801" y="3882189"/>
              <a:chExt cx="1604209" cy="417095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6400801" y="3882189"/>
                <a:ext cx="1524000" cy="417095"/>
              </a:xfrm>
              <a:prstGeom prst="rect">
                <a:avLst/>
              </a:prstGeom>
              <a:solidFill>
                <a:srgbClr val="F5E2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5" name="流程圖: 抽選 24"/>
              <p:cNvSpPr/>
              <p:nvPr/>
            </p:nvSpPr>
            <p:spPr>
              <a:xfrm rot="5400000">
                <a:off x="6601325" y="4002509"/>
                <a:ext cx="176465" cy="160420"/>
              </a:xfrm>
              <a:prstGeom prst="flowChartExtra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6" name="文字方塊 25"/>
              <p:cNvSpPr txBox="1"/>
              <p:nvPr/>
            </p:nvSpPr>
            <p:spPr>
              <a:xfrm>
                <a:off x="6785810" y="3898230"/>
                <a:ext cx="1219200" cy="368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dirty="0" smtClean="0">
                    <a:latin typeface="華康流隸體" panose="03000709000000000000" pitchFamily="65" charset="-120"/>
                    <a:ea typeface="華康流隸體" panose="03000709000000000000" pitchFamily="65" charset="-120"/>
                  </a:rPr>
                  <a:t>了解詳情</a:t>
                </a:r>
                <a:endParaRPr lang="zh-TW" altLang="en-US" dirty="0">
                  <a:latin typeface="華康流隸體" panose="03000709000000000000" pitchFamily="65" charset="-120"/>
                  <a:ea typeface="華康流隸體" panose="03000709000000000000" pitchFamily="65" charset="-120"/>
                </a:endParaRPr>
              </a:p>
            </p:txBody>
          </p:sp>
        </p:grpSp>
        <p:grpSp>
          <p:nvGrpSpPr>
            <p:cNvPr id="27" name="群組 26"/>
            <p:cNvGrpSpPr/>
            <p:nvPr/>
          </p:nvGrpSpPr>
          <p:grpSpPr>
            <a:xfrm>
              <a:off x="6416843" y="5069305"/>
              <a:ext cx="1604210" cy="417095"/>
              <a:chOff x="6400801" y="3882189"/>
              <a:chExt cx="1604210" cy="417095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6400801" y="3882189"/>
                <a:ext cx="1524000" cy="41709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9" name="流程圖: 抽選 28"/>
              <p:cNvSpPr/>
              <p:nvPr/>
            </p:nvSpPr>
            <p:spPr>
              <a:xfrm rot="5400000">
                <a:off x="6601325" y="4002509"/>
                <a:ext cx="176465" cy="160420"/>
              </a:xfrm>
              <a:prstGeom prst="flowChartExtra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0" name="文字方塊 29"/>
              <p:cNvSpPr txBox="1"/>
              <p:nvPr/>
            </p:nvSpPr>
            <p:spPr>
              <a:xfrm>
                <a:off x="6785811" y="3882189"/>
                <a:ext cx="1219200" cy="368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dirty="0" smtClean="0">
                    <a:latin typeface="華康流隸體" panose="03000709000000000000" pitchFamily="65" charset="-120"/>
                    <a:ea typeface="華康流隸體" panose="03000709000000000000" pitchFamily="65" charset="-120"/>
                  </a:rPr>
                  <a:t>了解詳情</a:t>
                </a:r>
                <a:endParaRPr lang="zh-TW" altLang="en-US" dirty="0">
                  <a:latin typeface="華康流隸體" panose="03000709000000000000" pitchFamily="65" charset="-120"/>
                  <a:ea typeface="華康流隸體" panose="03000709000000000000" pitchFamily="65" charset="-120"/>
                </a:endParaRPr>
              </a:p>
            </p:txBody>
          </p:sp>
        </p:grpSp>
      </p:grpSp>
      <p:grpSp>
        <p:nvGrpSpPr>
          <p:cNvPr id="42" name="群組 41"/>
          <p:cNvGrpSpPr/>
          <p:nvPr/>
        </p:nvGrpSpPr>
        <p:grpSpPr>
          <a:xfrm>
            <a:off x="8068189" y="2301590"/>
            <a:ext cx="3819010" cy="1404708"/>
            <a:chOff x="8132358" y="3312244"/>
            <a:chExt cx="3819010" cy="1404708"/>
          </a:xfrm>
        </p:grpSpPr>
        <p:sp>
          <p:nvSpPr>
            <p:cNvPr id="31" name="矩形 30"/>
            <p:cNvSpPr/>
            <p:nvPr/>
          </p:nvSpPr>
          <p:spPr>
            <a:xfrm>
              <a:off x="8412368" y="3312244"/>
              <a:ext cx="855250" cy="3332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566" dirty="0" smtClean="0">
                  <a:solidFill>
                    <a:srgbClr val="000000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字型</a:t>
              </a:r>
              <a:endPara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  <p:grpSp>
          <p:nvGrpSpPr>
            <p:cNvPr id="32" name="群組 31"/>
            <p:cNvGrpSpPr/>
            <p:nvPr/>
          </p:nvGrpSpPr>
          <p:grpSpPr>
            <a:xfrm>
              <a:off x="8132358" y="3351282"/>
              <a:ext cx="255220" cy="255220"/>
              <a:chOff x="5401577" y="2754198"/>
              <a:chExt cx="255220" cy="255220"/>
            </a:xfrm>
          </p:grpSpPr>
          <p:sp>
            <p:nvSpPr>
              <p:cNvPr id="33" name="橢圓 32"/>
              <p:cNvSpPr/>
              <p:nvPr/>
            </p:nvSpPr>
            <p:spPr>
              <a:xfrm>
                <a:off x="5401577" y="2754198"/>
                <a:ext cx="255220" cy="255220"/>
              </a:xfrm>
              <a:prstGeom prst="ellipse">
                <a:avLst/>
              </a:prstGeom>
              <a:solidFill>
                <a:schemeClr val="tx1"/>
              </a:solidFill>
              <a:ln w="25400" cap="flat">
                <a:noFill/>
                <a:prstDash val="solid"/>
                <a:round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TW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5401577" y="2777924"/>
                <a:ext cx="251992" cy="2308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TW" sz="900" dirty="0" smtClean="0">
                    <a:solidFill>
                      <a:schemeClr val="bg1"/>
                    </a:solidFill>
                    <a:latin typeface="微軟正黑體"/>
                    <a:ea typeface="微軟正黑體"/>
                    <a:cs typeface="微軟正黑體"/>
                    <a:sym typeface="微軟正黑體"/>
                  </a:rPr>
                  <a:t>3</a:t>
                </a:r>
                <a:endParaRPr lang="zh-TW" altLang="en-US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8449179" y="4142692"/>
              <a:ext cx="3502189" cy="5742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566" dirty="0">
                  <a:solidFill>
                    <a:srgbClr val="000000"/>
                  </a:solidFill>
                  <a:latin typeface="微軟正黑體"/>
                  <a:ea typeface="微軟正黑體"/>
                  <a:cs typeface="微軟正黑體"/>
                </a:rPr>
                <a:t>使用較活潑的字體，代表寵物是很有活力的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8425116" y="3749661"/>
              <a:ext cx="28524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>
                  <a:latin typeface="華康流隸體" panose="03000709000000000000" pitchFamily="65" charset="-120"/>
                  <a:ea typeface="華康流隸體" panose="03000709000000000000" pitchFamily="65" charset="-120"/>
                </a:rPr>
                <a:t>華康流隸體 </a:t>
              </a:r>
              <a:r>
                <a:rPr lang="en-US" altLang="zh-TW" dirty="0" smtClean="0">
                  <a:latin typeface="華康流隸體" panose="03000709000000000000" pitchFamily="65" charset="-120"/>
                  <a:ea typeface="華康流隸體" panose="03000709000000000000" pitchFamily="65" charset="-120"/>
                </a:rPr>
                <a:t>– 40/20/18</a:t>
              </a:r>
              <a:endParaRPr lang="zh-TW" altLang="en-US" dirty="0">
                <a:latin typeface="華康流隸體" panose="03000709000000000000" pitchFamily="65" charset="-120"/>
                <a:ea typeface="華康流隸體" panose="03000709000000000000" pitchFamily="65" charset="-120"/>
              </a:endParaRPr>
            </a:p>
          </p:txBody>
        </p:sp>
      </p:grpSp>
      <p:grpSp>
        <p:nvGrpSpPr>
          <p:cNvPr id="46" name="群組 45"/>
          <p:cNvGrpSpPr/>
          <p:nvPr/>
        </p:nvGrpSpPr>
        <p:grpSpPr>
          <a:xfrm>
            <a:off x="4587053" y="4752512"/>
            <a:ext cx="3466084" cy="1079695"/>
            <a:chOff x="7234000" y="3982491"/>
            <a:chExt cx="3466084" cy="1079695"/>
          </a:xfrm>
        </p:grpSpPr>
        <p:sp>
          <p:nvSpPr>
            <p:cNvPr id="37" name="矩形 36"/>
            <p:cNvSpPr/>
            <p:nvPr/>
          </p:nvSpPr>
          <p:spPr>
            <a:xfrm>
              <a:off x="7514010" y="3982491"/>
              <a:ext cx="855250" cy="3332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1566" dirty="0" smtClean="0">
                  <a:solidFill>
                    <a:srgbClr val="000000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LOGO</a:t>
              </a:r>
              <a:endPara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  <p:grpSp>
          <p:nvGrpSpPr>
            <p:cNvPr id="38" name="群組 37"/>
            <p:cNvGrpSpPr/>
            <p:nvPr/>
          </p:nvGrpSpPr>
          <p:grpSpPr>
            <a:xfrm>
              <a:off x="7234000" y="4015764"/>
              <a:ext cx="255220" cy="255220"/>
              <a:chOff x="5401577" y="2754198"/>
              <a:chExt cx="255220" cy="255220"/>
            </a:xfrm>
          </p:grpSpPr>
          <p:sp>
            <p:nvSpPr>
              <p:cNvPr id="39" name="橢圓 38"/>
              <p:cNvSpPr/>
              <p:nvPr/>
            </p:nvSpPr>
            <p:spPr>
              <a:xfrm>
                <a:off x="5401577" y="2754198"/>
                <a:ext cx="255220" cy="255220"/>
              </a:xfrm>
              <a:prstGeom prst="ellipse">
                <a:avLst/>
              </a:prstGeom>
              <a:solidFill>
                <a:schemeClr val="tx1"/>
              </a:solidFill>
              <a:ln w="25400" cap="flat">
                <a:noFill/>
                <a:prstDash val="solid"/>
                <a:round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TW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"/>
                </a:endParaRPr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5401577" y="2777924"/>
                <a:ext cx="251992" cy="2308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TW" sz="900" dirty="0" smtClean="0">
                    <a:solidFill>
                      <a:schemeClr val="bg1"/>
                    </a:solidFill>
                    <a:latin typeface="微軟正黑體"/>
                    <a:ea typeface="微軟正黑體"/>
                    <a:cs typeface="微軟正黑體"/>
                    <a:sym typeface="微軟正黑體"/>
                  </a:rPr>
                  <a:t>4</a:t>
                </a:r>
                <a:endParaRPr lang="zh-TW" altLang="en-US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endParaRPr>
              </a:p>
            </p:txBody>
          </p:sp>
        </p:grpSp>
        <p:pic>
          <p:nvPicPr>
            <p:cNvPr id="43" name="圖片 4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2707" y="4411579"/>
              <a:ext cx="564177" cy="502118"/>
            </a:xfrm>
            <a:prstGeom prst="rect">
              <a:avLst/>
            </a:prstGeom>
          </p:spPr>
        </p:pic>
        <p:sp>
          <p:nvSpPr>
            <p:cNvPr id="44" name="矩形 43"/>
            <p:cNvSpPr/>
            <p:nvPr/>
          </p:nvSpPr>
          <p:spPr>
            <a:xfrm>
              <a:off x="8104275" y="4246963"/>
              <a:ext cx="2595809" cy="8152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566" dirty="0" smtClean="0">
                  <a:solidFill>
                    <a:srgbClr val="000000"/>
                  </a:solidFill>
                  <a:latin typeface="微軟正黑體"/>
                  <a:ea typeface="微軟正黑體"/>
                  <a:cs typeface="微軟正黑體"/>
                </a:rPr>
                <a:t>使用簡單的白色繪出狗狗的模樣，簡明扼要代表網站是以狗狗做主題</a:t>
              </a:r>
              <a:endPara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8444452" y="3930846"/>
            <a:ext cx="699615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ICON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grpSp>
        <p:nvGrpSpPr>
          <p:cNvPr id="48" name="群組 47"/>
          <p:cNvGrpSpPr/>
          <p:nvPr/>
        </p:nvGrpSpPr>
        <p:grpSpPr>
          <a:xfrm>
            <a:off x="8164442" y="3958352"/>
            <a:ext cx="255220" cy="255220"/>
            <a:chOff x="5401577" y="2754198"/>
            <a:chExt cx="255220" cy="255220"/>
          </a:xfrm>
        </p:grpSpPr>
        <p:sp>
          <p:nvSpPr>
            <p:cNvPr id="49" name="橢圓 48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5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pic>
        <p:nvPicPr>
          <p:cNvPr id="51" name="圖片 5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8489" y="4407653"/>
            <a:ext cx="1666875" cy="476250"/>
          </a:xfrm>
          <a:prstGeom prst="rect">
            <a:avLst/>
          </a:prstGeom>
        </p:spPr>
      </p:pic>
      <p:sp>
        <p:nvSpPr>
          <p:cNvPr id="54" name="矩形 53"/>
          <p:cNvSpPr/>
          <p:nvPr/>
        </p:nvSpPr>
        <p:spPr>
          <a:xfrm>
            <a:off x="8197652" y="5005482"/>
            <a:ext cx="2595809" cy="8152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</a:rPr>
              <a:t>使用簡單的白色代表一個社群網站，使網站最後沒有過多色彩太混亂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</a:endParaRPr>
          </a:p>
        </p:txBody>
      </p:sp>
      <p:pic>
        <p:nvPicPr>
          <p:cNvPr id="18" name="圖片 1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55" y="457199"/>
            <a:ext cx="4105361" cy="529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29631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TM10001114[[fn=圖庫]]</Template>
  <TotalTime>48</TotalTime>
  <Words>147</Words>
  <Application>Microsoft Office PowerPoint</Application>
  <PresentationFormat>寬螢幕</PresentationFormat>
  <Paragraphs>35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0" baseType="lpstr">
      <vt:lpstr>Helvetica Neue</vt:lpstr>
      <vt:lpstr>華康流隸體</vt:lpstr>
      <vt:lpstr>微軟正黑體</vt:lpstr>
      <vt:lpstr>新細明體</vt:lpstr>
      <vt:lpstr>Arial</vt:lpstr>
      <vt:lpstr>Palatino Linotype</vt:lpstr>
      <vt:lpstr>Gallery</vt:lpstr>
      <vt:lpstr>網頁設計W7-1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網頁設計W7-1</dc:title>
  <dc:creator>cathy</dc:creator>
  <cp:lastModifiedBy>cathy</cp:lastModifiedBy>
  <cp:revision>6</cp:revision>
  <dcterms:created xsi:type="dcterms:W3CDTF">2020-04-17T00:33:29Z</dcterms:created>
  <dcterms:modified xsi:type="dcterms:W3CDTF">2020-05-31T01:45:59Z</dcterms:modified>
</cp:coreProperties>
</file>

<file path=docProps/thumbnail.jpeg>
</file>